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63" r:id="rId5"/>
    <p:sldId id="262" r:id="rId6"/>
    <p:sldId id="264" r:id="rId7"/>
  </p:sldIdLst>
  <p:sldSz cx="7772400" cy="100584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7623"/>
    <a:srgbClr val="1C355E"/>
    <a:srgbClr val="EC9BAD"/>
    <a:srgbClr val="FFC844"/>
    <a:srgbClr val="3B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29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471054"/>
          </a:xfrm>
          <a:prstGeom prst="rect">
            <a:avLst/>
          </a:prstGeom>
        </p:spPr>
        <p:txBody>
          <a:bodyPr vert="horz" lIns="94205" tIns="47103" rIns="94205" bIns="4710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71054"/>
          </a:xfrm>
          <a:prstGeom prst="rect">
            <a:avLst/>
          </a:prstGeom>
        </p:spPr>
        <p:txBody>
          <a:bodyPr vert="horz" lIns="94205" tIns="47103" rIns="94205" bIns="47103" rtlCol="0"/>
          <a:lstStyle>
            <a:lvl1pPr algn="r">
              <a:defRPr sz="1200"/>
            </a:lvl1pPr>
          </a:lstStyle>
          <a:p>
            <a:fld id="{66A7D7E0-8919-4383-8C9E-2E97BEBCB68A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73163"/>
            <a:ext cx="2447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5" tIns="47103" rIns="94205" bIns="4710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05" tIns="47103" rIns="94205" bIns="471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39" cy="471053"/>
          </a:xfrm>
          <a:prstGeom prst="rect">
            <a:avLst/>
          </a:prstGeom>
        </p:spPr>
        <p:txBody>
          <a:bodyPr vert="horz" lIns="94205" tIns="47103" rIns="94205" bIns="4710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3"/>
            <a:ext cx="3077739" cy="471053"/>
          </a:xfrm>
          <a:prstGeom prst="rect">
            <a:avLst/>
          </a:prstGeom>
        </p:spPr>
        <p:txBody>
          <a:bodyPr vert="horz" lIns="94205" tIns="47103" rIns="94205" bIns="47103" rtlCol="0" anchor="b"/>
          <a:lstStyle>
            <a:lvl1pPr algn="r">
              <a:defRPr sz="1200"/>
            </a:lvl1pPr>
          </a:lstStyle>
          <a:p>
            <a:fld id="{F8A3F7C4-52CB-40CB-A9F9-B2FC20C13E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475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121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35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9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nu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826A327-BE03-D342-8A7C-D23AC5CB50FC}"/>
              </a:ext>
            </a:extLst>
          </p:cNvPr>
          <p:cNvGraphicFramePr>
            <a:graphicFrameLocks noGrp="1"/>
          </p:cNvGraphicFramePr>
          <p:nvPr userDrawn="1"/>
        </p:nvGraphicFramePr>
        <p:xfrm>
          <a:off x="323853" y="1592422"/>
          <a:ext cx="7124700" cy="2758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24940">
                  <a:extLst>
                    <a:ext uri="{9D8B030D-6E8A-4147-A177-3AD203B41FA5}">
                      <a16:colId xmlns:a16="http://schemas.microsoft.com/office/drawing/2014/main" val="2091817447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434729304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4051774509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1307082984"/>
                    </a:ext>
                  </a:extLst>
                </a:gridCol>
                <a:gridCol w="1424940">
                  <a:extLst>
                    <a:ext uri="{9D8B030D-6E8A-4147-A177-3AD203B41FA5}">
                      <a16:colId xmlns:a16="http://schemas.microsoft.com/office/drawing/2014/main" val="370610627"/>
                    </a:ext>
                  </a:extLst>
                </a:gridCol>
              </a:tblGrid>
              <a:tr h="27584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Monday</a:t>
                      </a:r>
                      <a:endParaRPr lang="en-US" sz="12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1B36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Tuesday</a:t>
                      </a:r>
                      <a:endParaRPr lang="en-US" sz="12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1B36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Wednesday</a:t>
                      </a:r>
                      <a:endParaRPr lang="en-US" sz="12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1B36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Thursday</a:t>
                      </a:r>
                      <a:endParaRPr lang="en-US" sz="12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1B365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 Friday</a:t>
                      </a:r>
                      <a:endParaRPr lang="en-US" sz="1200" b="1" i="0" dirty="0">
                        <a:solidFill>
                          <a:schemeClr val="bg1"/>
                        </a:solidFill>
                        <a:latin typeface="Lato" panose="020F0502020204030203" pitchFamily="34" charset="0"/>
                        <a:ea typeface="Lato" panose="020F0502020204030203" pitchFamily="34" charset="0"/>
                        <a:cs typeface="Lato" panose="020F0502020204030203" pitchFamily="34" charset="0"/>
                      </a:endParaRPr>
                    </a:p>
                  </a:txBody>
                  <a:tcPr anchor="ctr">
                    <a:solidFill>
                      <a:srgbClr val="1B365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159903"/>
                  </a:ext>
                </a:extLst>
              </a:tr>
            </a:tbl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7504730E-7E29-594F-8C60-6EF93F6CC3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40920" y="9388786"/>
            <a:ext cx="255374" cy="32412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BFEF05F-649E-6C41-BA93-E744E0FE9305}"/>
              </a:ext>
            </a:extLst>
          </p:cNvPr>
          <p:cNvSpPr txBox="1"/>
          <p:nvPr userDrawn="1"/>
        </p:nvSpPr>
        <p:spPr>
          <a:xfrm>
            <a:off x="4948642" y="9412351"/>
            <a:ext cx="1043299" cy="271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65" dirty="0"/>
              <a:t>Vegetarian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20BAA29-DC02-5E4D-A71D-FF3F0D8B75B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384" y="9436308"/>
            <a:ext cx="255856" cy="253323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914025-B82B-A34D-B6A9-2CB3FC875FC4}"/>
              </a:ext>
            </a:extLst>
          </p:cNvPr>
          <p:cNvSpPr txBox="1"/>
          <p:nvPr userDrawn="1"/>
        </p:nvSpPr>
        <p:spPr>
          <a:xfrm>
            <a:off x="6136206" y="9429897"/>
            <a:ext cx="1312347" cy="271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65" dirty="0"/>
              <a:t>Locally Grown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DBB87ED-85E4-6F4C-939E-28FBCED907C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rcRect/>
          <a:stretch/>
        </p:blipFill>
        <p:spPr>
          <a:xfrm>
            <a:off x="318092" y="9382091"/>
            <a:ext cx="1751816" cy="32480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B443F4B0-1763-344E-AEC4-3B3A8F128CFA}"/>
              </a:ext>
            </a:extLst>
          </p:cNvPr>
          <p:cNvSpPr/>
          <p:nvPr userDrawn="1"/>
        </p:nvSpPr>
        <p:spPr>
          <a:xfrm>
            <a:off x="199407" y="336918"/>
            <a:ext cx="503011" cy="50301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3F91EAC-29ED-1A46-92E6-EE50D47D5A31}"/>
              </a:ext>
            </a:extLst>
          </p:cNvPr>
          <p:cNvSpPr/>
          <p:nvPr userDrawn="1"/>
        </p:nvSpPr>
        <p:spPr>
          <a:xfrm>
            <a:off x="926336" y="779392"/>
            <a:ext cx="324366" cy="32436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A99B650-F5E6-DC4B-A9EE-8BAE0A13EEB6}"/>
              </a:ext>
            </a:extLst>
          </p:cNvPr>
          <p:cNvSpPr/>
          <p:nvPr userDrawn="1"/>
        </p:nvSpPr>
        <p:spPr>
          <a:xfrm>
            <a:off x="1088519" y="177838"/>
            <a:ext cx="324366" cy="32436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E949542-AC9B-7A48-B6DD-3A519163F94D}"/>
              </a:ext>
            </a:extLst>
          </p:cNvPr>
          <p:cNvSpPr/>
          <p:nvPr userDrawn="1"/>
        </p:nvSpPr>
        <p:spPr>
          <a:xfrm>
            <a:off x="732254" y="197116"/>
            <a:ext cx="203442" cy="2034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FFEDDD3-CFF4-5B40-856F-B3B087E2CFA7}"/>
              </a:ext>
            </a:extLst>
          </p:cNvPr>
          <p:cNvSpPr/>
          <p:nvPr userDrawn="1"/>
        </p:nvSpPr>
        <p:spPr>
          <a:xfrm>
            <a:off x="445384" y="994975"/>
            <a:ext cx="203442" cy="2034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B0972F2-B2CD-2841-8FE9-1E44F6D3EA57}"/>
              </a:ext>
            </a:extLst>
          </p:cNvPr>
          <p:cNvSpPr/>
          <p:nvPr userDrawn="1"/>
        </p:nvSpPr>
        <p:spPr>
          <a:xfrm>
            <a:off x="1940742" y="156394"/>
            <a:ext cx="203442" cy="20344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3FC3B1A-DA09-F643-B305-991AB4BCC1B0}"/>
              </a:ext>
            </a:extLst>
          </p:cNvPr>
          <p:cNvSpPr/>
          <p:nvPr userDrawn="1"/>
        </p:nvSpPr>
        <p:spPr>
          <a:xfrm>
            <a:off x="6482730" y="336918"/>
            <a:ext cx="324366" cy="32436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59253A-14ED-7545-BF71-E04EA0C0E05A}"/>
              </a:ext>
            </a:extLst>
          </p:cNvPr>
          <p:cNvSpPr/>
          <p:nvPr userDrawn="1"/>
        </p:nvSpPr>
        <p:spPr>
          <a:xfrm>
            <a:off x="6692028" y="296478"/>
            <a:ext cx="203442" cy="20344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DFE4767-EE8F-0441-B89E-E8A8C06D7381}"/>
              </a:ext>
            </a:extLst>
          </p:cNvPr>
          <p:cNvSpPr/>
          <p:nvPr userDrawn="1"/>
        </p:nvSpPr>
        <p:spPr>
          <a:xfrm>
            <a:off x="6342404" y="870220"/>
            <a:ext cx="203442" cy="2034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03A8E9E-B5DE-314B-ACFD-1E4A09CC3021}"/>
              </a:ext>
            </a:extLst>
          </p:cNvPr>
          <p:cNvSpPr/>
          <p:nvPr userDrawn="1"/>
        </p:nvSpPr>
        <p:spPr>
          <a:xfrm>
            <a:off x="7171449" y="249738"/>
            <a:ext cx="203442" cy="20344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585FC62E-25D5-7948-BA2B-6D8A59349B89}"/>
              </a:ext>
            </a:extLst>
          </p:cNvPr>
          <p:cNvSpPr/>
          <p:nvPr userDrawn="1"/>
        </p:nvSpPr>
        <p:spPr>
          <a:xfrm>
            <a:off x="7104768" y="631755"/>
            <a:ext cx="340186" cy="3401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5C4ACEF-B482-0541-BA91-00F93E4C418C}"/>
              </a:ext>
            </a:extLst>
          </p:cNvPr>
          <p:cNvSpPr txBox="1"/>
          <p:nvPr userDrawn="1"/>
        </p:nvSpPr>
        <p:spPr>
          <a:xfrm>
            <a:off x="1465911" y="411970"/>
            <a:ext cx="48405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Rounded MT Bold" panose="020F0704030504030204" pitchFamily="34" charset="77"/>
              </a:rPr>
              <a:t>What’s on the Menu?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F11E9FB4-B656-4845-A42E-BB57D02C7F12}"/>
              </a:ext>
            </a:extLst>
          </p:cNvPr>
          <p:cNvSpPr/>
          <p:nvPr userDrawn="1"/>
        </p:nvSpPr>
        <p:spPr>
          <a:xfrm>
            <a:off x="5374457" y="229224"/>
            <a:ext cx="203442" cy="20344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A3D2997-41AB-2447-9CC2-DC41C0D09864}"/>
              </a:ext>
            </a:extLst>
          </p:cNvPr>
          <p:cNvSpPr/>
          <p:nvPr userDrawn="1"/>
        </p:nvSpPr>
        <p:spPr>
          <a:xfrm>
            <a:off x="5493936" y="142442"/>
            <a:ext cx="324366" cy="32436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1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15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6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4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2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36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07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2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13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F61E-DFDF-8A42-9E03-0BF24DD96687}" type="datetimeFigureOut">
              <a:rPr lang="en-US" smtClean="0"/>
              <a:t>11/27/2023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DA8C-E036-DF40-BC25-0CCE57B2A7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3">
            <a:extLst>
              <a:ext uri="{FF2B5EF4-FFF2-40B4-BE49-F238E27FC236}">
                <a16:creationId xmlns:a16="http://schemas.microsoft.com/office/drawing/2014/main" id="{68BE60B2-3E96-3B4A-8591-0B6F2197F6CD}"/>
              </a:ext>
            </a:extLst>
          </p:cNvPr>
          <p:cNvSpPr txBox="1"/>
          <p:nvPr/>
        </p:nvSpPr>
        <p:spPr>
          <a:xfrm>
            <a:off x="205440" y="2146434"/>
            <a:ext cx="7438226" cy="2898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27 – December 1                    Montesano JR/SR High School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BFC72024-6476-8A4A-98BE-8A7034FD72B1}"/>
              </a:ext>
            </a:extLst>
          </p:cNvPr>
          <p:cNvSpPr txBox="1"/>
          <p:nvPr/>
        </p:nvSpPr>
        <p:spPr>
          <a:xfrm>
            <a:off x="282714" y="3004395"/>
            <a:ext cx="7258543" cy="371255"/>
          </a:xfrm>
          <a:prstGeom prst="rect">
            <a:avLst/>
          </a:prstGeom>
          <a:solidFill>
            <a:srgbClr val="3DBDA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5" dirty="0">
                <a:solidFill>
                  <a:srgbClr val="FFFFFF"/>
                </a:solidFill>
                <a:latin typeface="Arial Rounded MT Bold"/>
                <a:cs typeface="Arial Rounded MT Bold"/>
              </a:rPr>
              <a:t>Breakfast</a:t>
            </a:r>
            <a:endParaRPr sz="2000" dirty="0">
              <a:latin typeface="Arial Rounded MT Bold"/>
              <a:cs typeface="Arial Rounded MT Bold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788201B2-272B-8341-9368-883A9CD728AE}"/>
              </a:ext>
            </a:extLst>
          </p:cNvPr>
          <p:cNvSpPr txBox="1"/>
          <p:nvPr/>
        </p:nvSpPr>
        <p:spPr>
          <a:xfrm>
            <a:off x="295282" y="5399376"/>
            <a:ext cx="7258543" cy="371255"/>
          </a:xfrm>
          <a:prstGeom prst="rect">
            <a:avLst/>
          </a:prstGeom>
          <a:solidFill>
            <a:srgbClr val="EF8B2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0" dirty="0">
                <a:solidFill>
                  <a:srgbClr val="FFFFFF"/>
                </a:solidFill>
                <a:latin typeface="Arial Rounded MT Bold"/>
                <a:cs typeface="Arial Rounded MT Bold"/>
              </a:rPr>
              <a:t>Lunch</a:t>
            </a:r>
            <a:endParaRPr sz="2000" dirty="0">
              <a:latin typeface="Arial Rounded MT Bold"/>
              <a:cs typeface="Arial Rounded MT Bold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FA3E1A-E58B-1C4B-B85B-563981222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348059"/>
            <a:ext cx="7124700" cy="1816100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1D9DBC1-1127-E14A-B006-8E871719C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9904"/>
              </p:ext>
            </p:extLst>
          </p:nvPr>
        </p:nvGraphicFramePr>
        <p:xfrm>
          <a:off x="282580" y="3128616"/>
          <a:ext cx="7271245" cy="2651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54249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4249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64413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43557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5477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1667409"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 </a:t>
                      </a:r>
                      <a:r>
                        <a:rPr lang="en-US" sz="12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Cinni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Pancake on a Stick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Breakfast Sandwich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Smoothie &amp;</a:t>
                      </a:r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Graham Cracker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Blueberry Waffles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7A7AE-2A9A-EC41-B9C1-C5C5DF8B9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585122"/>
              </p:ext>
            </p:extLst>
          </p:nvPr>
        </p:nvGraphicFramePr>
        <p:xfrm>
          <a:off x="295283" y="5774586"/>
          <a:ext cx="7258542" cy="36118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1708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1708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88724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3684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3195678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Teriyaki Chicken Steamed Rice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100" b="0" i="1" dirty="0">
                        <a:solidFill>
                          <a:srgbClr val="1C355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 Toast Sticks 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00" b="1" i="0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Blueberry Topping   </a:t>
                      </a:r>
                      <a:r>
                        <a:rPr lang="en-US" sz="1200" b="0" i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Sausage</a:t>
                      </a:r>
                      <a:endParaRPr lang="en-US" sz="12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3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Breadsticks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3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l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i="0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Macho Nachos 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Toppings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Corn Dog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Chicken Alfredo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Nuggets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7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Hawaiian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Fruit &amp; Fresh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24065"/>
              </p:ext>
            </p:extLst>
          </p:nvPr>
        </p:nvGraphicFramePr>
        <p:xfrm>
          <a:off x="282714" y="2430217"/>
          <a:ext cx="7283680" cy="69037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6736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November 27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November 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November 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November 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  <a:tr h="20429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rgbClr val="0070C0"/>
                          </a:solidFill>
                          <a:latin typeface="Arial Rounded MT Bold" panose="020F0704030504030204" pitchFamily="34" charset="77"/>
                        </a:rPr>
                        <a:t>National French Toast</a:t>
                      </a:r>
                      <a:r>
                        <a:rPr lang="en-US" sz="900" b="1" baseline="0" dirty="0">
                          <a:solidFill>
                            <a:srgbClr val="0070C0"/>
                          </a:solidFill>
                          <a:latin typeface="Arial Rounded MT Bold" panose="020F0704030504030204" pitchFamily="34" charset="77"/>
                        </a:rPr>
                        <a:t> Day</a:t>
                      </a:r>
                      <a:endParaRPr lang="en-US" sz="900" b="1" dirty="0">
                        <a:solidFill>
                          <a:srgbClr val="0070C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EE7623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03734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303" y="9378149"/>
            <a:ext cx="1972711" cy="36576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917548" y="9745389"/>
            <a:ext cx="38862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institution is an equal opportunity provider. 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69751" y="9745389"/>
            <a:ext cx="154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MENU SUBJECT TO CHANGE  </a:t>
            </a:r>
          </a:p>
          <a:p>
            <a:pPr algn="ctr"/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 flipH="1">
            <a:off x="0" y="9396196"/>
            <a:ext cx="1996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CONTACT US:</a:t>
            </a:r>
          </a:p>
          <a:p>
            <a:pPr algn="ctr"/>
            <a:r>
              <a:rPr lang="en-US" sz="800" dirty="0"/>
              <a:t>Angela </a:t>
            </a:r>
            <a:r>
              <a:rPr lang="en-US" sz="800" dirty="0" err="1"/>
              <a:t>Hunsaker</a:t>
            </a:r>
            <a:endParaRPr lang="en-US" sz="800" dirty="0"/>
          </a:p>
          <a:p>
            <a:pPr algn="ctr"/>
            <a:r>
              <a:rPr lang="en-US" sz="800" dirty="0"/>
              <a:t>(360) 486-4202</a:t>
            </a:r>
          </a:p>
          <a:p>
            <a:pPr algn="ctr"/>
            <a:r>
              <a:rPr lang="en-US" sz="800" dirty="0" err="1"/>
              <a:t>Angela.Hunsaker</a:t>
            </a:r>
            <a:r>
              <a:rPr lang="en-US" sz="800" dirty="0"/>
              <a:t>@ compass-usa.com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67424" y="9501089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Dana Irwin</a:t>
            </a:r>
          </a:p>
          <a:p>
            <a:pPr algn="ctr"/>
            <a:r>
              <a:rPr lang="en-US" sz="800" dirty="0"/>
              <a:t>(253)343-2288</a:t>
            </a:r>
          </a:p>
          <a:p>
            <a:pPr algn="ctr"/>
            <a:r>
              <a:rPr lang="en-US" sz="800" dirty="0"/>
              <a:t>Dana.Irwin@compass-usa.com</a:t>
            </a:r>
          </a:p>
        </p:txBody>
      </p:sp>
    </p:spTree>
    <p:extLst>
      <p:ext uri="{BB962C8B-B14F-4D97-AF65-F5344CB8AC3E}">
        <p14:creationId xmlns:p14="http://schemas.microsoft.com/office/powerpoint/2010/main" val="415396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3">
            <a:extLst>
              <a:ext uri="{FF2B5EF4-FFF2-40B4-BE49-F238E27FC236}">
                <a16:creationId xmlns:a16="http://schemas.microsoft.com/office/drawing/2014/main" id="{68BE60B2-3E96-3B4A-8591-0B6F2197F6CD}"/>
              </a:ext>
            </a:extLst>
          </p:cNvPr>
          <p:cNvSpPr txBox="1"/>
          <p:nvPr/>
        </p:nvSpPr>
        <p:spPr>
          <a:xfrm>
            <a:off x="264687" y="2128079"/>
            <a:ext cx="7221942" cy="32060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4 – 8                                     Montesano JR/SR High School</a:t>
            </a:r>
            <a:r>
              <a:rPr lang="en-US" sz="2000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BFC72024-6476-8A4A-98BE-8A7034FD72B1}"/>
              </a:ext>
            </a:extLst>
          </p:cNvPr>
          <p:cNvSpPr txBox="1"/>
          <p:nvPr/>
        </p:nvSpPr>
        <p:spPr>
          <a:xfrm>
            <a:off x="282714" y="3004395"/>
            <a:ext cx="7258543" cy="371255"/>
          </a:xfrm>
          <a:prstGeom prst="rect">
            <a:avLst/>
          </a:prstGeom>
          <a:solidFill>
            <a:srgbClr val="3DBDA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5" dirty="0">
                <a:solidFill>
                  <a:srgbClr val="FFFFFF"/>
                </a:solidFill>
                <a:latin typeface="Arial Rounded MT Bold"/>
                <a:cs typeface="Arial Rounded MT Bold"/>
              </a:rPr>
              <a:t>Breakfast</a:t>
            </a:r>
            <a:endParaRPr sz="2000" dirty="0">
              <a:latin typeface="Arial Rounded MT Bold"/>
              <a:cs typeface="Arial Rounded MT Bold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788201B2-272B-8341-9368-883A9CD728AE}"/>
              </a:ext>
            </a:extLst>
          </p:cNvPr>
          <p:cNvSpPr txBox="1"/>
          <p:nvPr/>
        </p:nvSpPr>
        <p:spPr>
          <a:xfrm>
            <a:off x="295282" y="5399376"/>
            <a:ext cx="7258543" cy="371255"/>
          </a:xfrm>
          <a:prstGeom prst="rect">
            <a:avLst/>
          </a:prstGeom>
          <a:solidFill>
            <a:srgbClr val="EF8B2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0" dirty="0">
                <a:solidFill>
                  <a:srgbClr val="FFFFFF"/>
                </a:solidFill>
                <a:latin typeface="Arial Rounded MT Bold"/>
                <a:cs typeface="Arial Rounded MT Bold"/>
              </a:rPr>
              <a:t>Lunch</a:t>
            </a:r>
            <a:endParaRPr sz="2000" dirty="0">
              <a:latin typeface="Arial Rounded MT Bold"/>
              <a:cs typeface="Arial Rounded MT Bold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FA3E1A-E58B-1C4B-B85B-563981222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348059"/>
            <a:ext cx="7124700" cy="1816100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1D9DBC1-1127-E14A-B006-8E871719C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790441"/>
              </p:ext>
            </p:extLst>
          </p:nvPr>
        </p:nvGraphicFramePr>
        <p:xfrm>
          <a:off x="282580" y="3128616"/>
          <a:ext cx="7271245" cy="2651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54249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4249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64413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43557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5477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1667409"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Sausage and Cheese Pizza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i="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Cherry </a:t>
                      </a:r>
                      <a:r>
                        <a:rPr lang="en-US" sz="12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Frudel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Muffin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Fruit Parfait</a:t>
                      </a:r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Berry French Toast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7A7AE-2A9A-EC41-B9C1-C5C5DF8B9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9330356"/>
              </p:ext>
            </p:extLst>
          </p:nvPr>
        </p:nvGraphicFramePr>
        <p:xfrm>
          <a:off x="295283" y="5774586"/>
          <a:ext cx="7258542" cy="356616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1708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1708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88724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3684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3195678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 Chili Chicken Steamed Rice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0" i="0" baseline="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Roasted Green Beans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solidFill>
                          <a:schemeClr val="accent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Enchiladas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Pizza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Cheesy Breadsticks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Crispy Chicken Sandwich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Cheeseburger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Sandwich Bar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Salad</a:t>
                      </a:r>
                      <a:endParaRPr lang="en-US" sz="10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Fruit &amp; Fresh Veggies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l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Toasted Cheese Sandwich   Tomato Soup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Corn Dog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Pizza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Crispy Chicken Sandwich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Cheeseburger</a:t>
                      </a: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Sandwich Bar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Salad</a:t>
                      </a:r>
                      <a:endParaRPr lang="en-US" sz="12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2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Fruit &amp; Fresh Veggies</a:t>
                      </a:r>
                      <a:endParaRPr lang="en-US" sz="1200" b="1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5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cs typeface="Arial"/>
                          <a:sym typeface="Arial"/>
                        </a:rPr>
                        <a:t>Turkey Gravy, </a:t>
                      </a:r>
                      <a:r>
                        <a:rPr lang="en-US" sz="1000" b="0" i="0" u="none" strike="noStrike" cap="none" dirty="0">
                          <a:latin typeface="Arial"/>
                          <a:cs typeface="Arial"/>
                          <a:sym typeface="Arial"/>
                        </a:rPr>
                        <a:t>Mashed Potatoes, Stuffing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000" b="1" i="0" u="none" strike="noStrike" cap="none" dirty="0">
                          <a:solidFill>
                            <a:srgbClr val="00B050"/>
                          </a:solidFill>
                          <a:latin typeface="Arial"/>
                          <a:cs typeface="Arial"/>
                          <a:sym typeface="Arial"/>
                        </a:rPr>
                        <a:t>Holiday Treat</a:t>
                      </a:r>
                      <a:endParaRPr lang="en-US" sz="1000" b="1" dirty="0">
                        <a:solidFill>
                          <a:srgbClr val="00B05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Pizza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Chicken Nuggets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Crispy Chicken Sandwich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Cheeseburger</a:t>
                      </a: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Sandwich Bar</a:t>
                      </a:r>
                      <a:endParaRPr lang="en-US" sz="1200" dirty="0"/>
                    </a:p>
                    <a:p>
                      <a:pPr marL="171450" marR="0" lvl="0" indent="-1397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500"/>
                        <a:buFont typeface="Arial"/>
                        <a:buNone/>
                      </a:pPr>
                      <a:endParaRPr lang="en-US" sz="500" b="0" i="0" u="none" strike="noStrike" cap="none" dirty="0">
                        <a:solidFill>
                          <a:srgbClr val="1B345E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solidFill>
                            <a:srgbClr val="1B345E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Salad</a:t>
                      </a:r>
                      <a:endParaRPr lang="en-US" sz="1200" b="1" i="0" u="none" strike="noStrike" cap="none" dirty="0">
                        <a:solidFill>
                          <a:srgbClr val="1B345E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B345E"/>
                        </a:buClr>
                        <a:buSzPts val="1200"/>
                        <a:buFont typeface="Arial"/>
                        <a:buNone/>
                      </a:pPr>
                      <a:endParaRPr lang="en-US" sz="2000" b="0" i="0" u="none" strike="noStrike" cap="none" dirty="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Assorted Fruit &amp; Fresh Veggies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Supreme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Fruit &amp; Fresh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774169"/>
              </p:ext>
            </p:extLst>
          </p:nvPr>
        </p:nvGraphicFramePr>
        <p:xfrm>
          <a:off x="282714" y="2430217"/>
          <a:ext cx="7283680" cy="649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6736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</a:t>
                      </a:r>
                      <a:r>
                        <a:rPr lang="en-US" b="0" baseline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 4</a:t>
                      </a:r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  <a:tr h="204297">
                <a:tc>
                  <a:txBody>
                    <a:bodyPr/>
                    <a:lstStyle/>
                    <a:p>
                      <a:pPr algn="ctr"/>
                      <a:endParaRPr lang="en-US" sz="1000" b="1" dirty="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dirty="0">
                        <a:solidFill>
                          <a:schemeClr val="tx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03734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303" y="9397815"/>
            <a:ext cx="1972711" cy="36576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917548" y="9745389"/>
            <a:ext cx="38862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institution is an equal opportunity provider. 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319031" y="9753425"/>
            <a:ext cx="154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MENU SUBJECT TO CHANGE  </a:t>
            </a:r>
          </a:p>
          <a:p>
            <a:pPr algn="ctr"/>
            <a:endParaRPr lang="en-US" sz="900" dirty="0"/>
          </a:p>
        </p:txBody>
      </p:sp>
      <p:sp>
        <p:nvSpPr>
          <p:cNvPr id="3" name="TextBox 2"/>
          <p:cNvSpPr txBox="1"/>
          <p:nvPr/>
        </p:nvSpPr>
        <p:spPr>
          <a:xfrm>
            <a:off x="-26782" y="9393957"/>
            <a:ext cx="1955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CONTACT US:</a:t>
            </a:r>
          </a:p>
          <a:p>
            <a:pPr algn="ctr"/>
            <a:r>
              <a:rPr lang="en-US" sz="800" dirty="0"/>
              <a:t>Angela </a:t>
            </a:r>
            <a:r>
              <a:rPr lang="en-US" sz="800" dirty="0" err="1"/>
              <a:t>Hunsaker</a:t>
            </a:r>
            <a:endParaRPr lang="en-US" sz="800" dirty="0"/>
          </a:p>
          <a:p>
            <a:pPr algn="ctr"/>
            <a:r>
              <a:rPr lang="en-US" sz="800" dirty="0"/>
              <a:t>(360) 486-4202</a:t>
            </a:r>
          </a:p>
          <a:p>
            <a:pPr algn="ctr"/>
            <a:r>
              <a:rPr lang="en-US" sz="800" dirty="0"/>
              <a:t>Angela.Hunsaker@compass-usa.com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91751" y="9505704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Dana Irwin</a:t>
            </a:r>
          </a:p>
          <a:p>
            <a:pPr algn="ctr"/>
            <a:r>
              <a:rPr lang="en-US" sz="800" dirty="0"/>
              <a:t>(253)343-2288</a:t>
            </a:r>
          </a:p>
          <a:p>
            <a:pPr algn="ctr"/>
            <a:r>
              <a:rPr lang="en-US" sz="800" dirty="0"/>
              <a:t>Dana.Irwin@compass-usa.com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57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3">
            <a:extLst>
              <a:ext uri="{FF2B5EF4-FFF2-40B4-BE49-F238E27FC236}">
                <a16:creationId xmlns:a16="http://schemas.microsoft.com/office/drawing/2014/main" id="{68BE60B2-3E96-3B4A-8591-0B6F2197F6CD}"/>
              </a:ext>
            </a:extLst>
          </p:cNvPr>
          <p:cNvSpPr txBox="1"/>
          <p:nvPr/>
        </p:nvSpPr>
        <p:spPr>
          <a:xfrm>
            <a:off x="270693" y="2151789"/>
            <a:ext cx="7221942" cy="289823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12700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b="1" spc="-30" dirty="0">
                <a:solidFill>
                  <a:srgbClr val="06355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December 11 – 15                                   Montesano JR/SR High School</a:t>
            </a:r>
            <a:endParaRPr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5">
            <a:extLst>
              <a:ext uri="{FF2B5EF4-FFF2-40B4-BE49-F238E27FC236}">
                <a16:creationId xmlns:a16="http://schemas.microsoft.com/office/drawing/2014/main" id="{BFC72024-6476-8A4A-98BE-8A7034FD72B1}"/>
              </a:ext>
            </a:extLst>
          </p:cNvPr>
          <p:cNvSpPr txBox="1"/>
          <p:nvPr/>
        </p:nvSpPr>
        <p:spPr>
          <a:xfrm>
            <a:off x="282714" y="3004395"/>
            <a:ext cx="7258543" cy="371255"/>
          </a:xfrm>
          <a:prstGeom prst="rect">
            <a:avLst/>
          </a:prstGeom>
          <a:solidFill>
            <a:srgbClr val="3DBDAD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5" dirty="0">
                <a:solidFill>
                  <a:srgbClr val="FFFFFF"/>
                </a:solidFill>
                <a:latin typeface="Arial Rounded MT Bold"/>
                <a:cs typeface="Arial Rounded MT Bold"/>
              </a:rPr>
              <a:t>Breakfast</a:t>
            </a:r>
            <a:endParaRPr sz="2000" dirty="0">
              <a:latin typeface="Arial Rounded MT Bold"/>
              <a:cs typeface="Arial Rounded MT Bold"/>
            </a:endParaRPr>
          </a:p>
        </p:txBody>
      </p:sp>
      <p:sp>
        <p:nvSpPr>
          <p:cNvPr id="20" name="object 6">
            <a:extLst>
              <a:ext uri="{FF2B5EF4-FFF2-40B4-BE49-F238E27FC236}">
                <a16:creationId xmlns:a16="http://schemas.microsoft.com/office/drawing/2014/main" id="{788201B2-272B-8341-9368-883A9CD728AE}"/>
              </a:ext>
            </a:extLst>
          </p:cNvPr>
          <p:cNvSpPr txBox="1"/>
          <p:nvPr/>
        </p:nvSpPr>
        <p:spPr>
          <a:xfrm>
            <a:off x="295282" y="5399376"/>
            <a:ext cx="7258543" cy="371255"/>
          </a:xfrm>
          <a:prstGeom prst="rect">
            <a:avLst/>
          </a:prstGeom>
          <a:solidFill>
            <a:srgbClr val="EF8B23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wrap="square" lIns="0" tIns="62865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sz="2000" spc="-10" dirty="0">
                <a:solidFill>
                  <a:srgbClr val="FFFFFF"/>
                </a:solidFill>
                <a:latin typeface="Arial Rounded MT Bold"/>
                <a:cs typeface="Arial Rounded MT Bold"/>
              </a:rPr>
              <a:t>Lunch</a:t>
            </a:r>
            <a:endParaRPr sz="2000" dirty="0">
              <a:latin typeface="Arial Rounded MT Bold"/>
              <a:cs typeface="Arial Rounded MT Bold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DCFA3E1A-E58B-1C4B-B85B-5639812226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314" y="348059"/>
            <a:ext cx="7124700" cy="1816100"/>
          </a:xfrm>
          <a:prstGeom prst="rect">
            <a:avLst/>
          </a:prstGeom>
        </p:spPr>
      </p:pic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1D9DBC1-1127-E14A-B006-8E871719C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234849"/>
              </p:ext>
            </p:extLst>
          </p:nvPr>
        </p:nvGraphicFramePr>
        <p:xfrm>
          <a:off x="282580" y="3128616"/>
          <a:ext cx="7271245" cy="263652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454249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4249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64413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43557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5477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1667409"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 </a:t>
                      </a:r>
                      <a:r>
                        <a:rPr lang="en-US" sz="1200" b="1" i="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Cinni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Pancake on a Stick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Maple Pancakes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Smoothie &amp;</a:t>
                      </a:r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Graham Cracker</a:t>
                      </a: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Cereal Bars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Blueberry Waffles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Cereal and Cereal Bars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</a:t>
                      </a: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100% Fruit Juice</a:t>
                      </a:r>
                    </a:p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&amp; Fresh Fruit</a:t>
                      </a:r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1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9BC7A7AE-2A9A-EC41-B9C1-C5C5DF8B9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468643"/>
              </p:ext>
            </p:extLst>
          </p:nvPr>
        </p:nvGraphicFramePr>
        <p:xfrm>
          <a:off x="295283" y="5774586"/>
          <a:ext cx="7258542" cy="35356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451708">
                  <a:extLst>
                    <a:ext uri="{9D8B030D-6E8A-4147-A177-3AD203B41FA5}">
                      <a16:colId xmlns:a16="http://schemas.microsoft.com/office/drawing/2014/main" val="44512102"/>
                    </a:ext>
                  </a:extLst>
                </a:gridCol>
                <a:gridCol w="1451708">
                  <a:extLst>
                    <a:ext uri="{9D8B030D-6E8A-4147-A177-3AD203B41FA5}">
                      <a16:colId xmlns:a16="http://schemas.microsoft.com/office/drawing/2014/main" val="3690322159"/>
                    </a:ext>
                  </a:extLst>
                </a:gridCol>
                <a:gridCol w="1488724">
                  <a:extLst>
                    <a:ext uri="{9D8B030D-6E8A-4147-A177-3AD203B41FA5}">
                      <a16:colId xmlns:a16="http://schemas.microsoft.com/office/drawing/2014/main" val="2562807526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1569712185"/>
                    </a:ext>
                  </a:extLst>
                </a:gridCol>
                <a:gridCol w="1436847">
                  <a:extLst>
                    <a:ext uri="{9D8B030D-6E8A-4147-A177-3AD203B41FA5}">
                      <a16:colId xmlns:a16="http://schemas.microsoft.com/office/drawing/2014/main" val="3072796761"/>
                    </a:ext>
                  </a:extLst>
                </a:gridCol>
              </a:tblGrid>
              <a:tr h="3195678"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Ham &amp; Cheese Bagel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Melt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0" i="0" dirty="0">
                        <a:solidFill>
                          <a:schemeClr val="accent4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Sweet &amp; Sour Chicken Steamed Rice</a:t>
                      </a:r>
                      <a:endParaRPr lang="en-US" sz="12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Cheesy Breadsticks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l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French Toast Sticks &amp; Sausage</a:t>
                      </a:r>
                      <a:endParaRPr lang="en-US" sz="12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Corn Dog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algn="ctr"/>
                      <a:endParaRPr lang="en-US" sz="500" b="1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•"/>
                      </a:pPr>
                      <a:r>
                        <a:rPr lang="en-US" sz="1200" b="0" i="0" u="none" strike="noStrike" cap="none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Creamy Chicken Casserole</a:t>
                      </a:r>
                      <a:endParaRPr lang="en-US" sz="1200" dirty="0"/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Chicken Nuggets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Fruit &amp; Fresh</a:t>
                      </a: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ENTRÉE</a:t>
                      </a:r>
                      <a:r>
                        <a:rPr lang="en-US" sz="1100" b="1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CHOICES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Meat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Pizza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Spicy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Crispy Chicken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Cheeseburger</a:t>
                      </a:r>
                      <a:endParaRPr kumimoji="0" lang="en-US" sz="5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Deli Sandwich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US" sz="5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Assorted Salad</a:t>
                      </a: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1B345E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7772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1B345E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Assorted Fruit &amp; Fresh Veggies</a:t>
                      </a:r>
                      <a:endParaRPr lang="en-US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17341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72656013-2487-104D-9EF3-CD04971079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13229"/>
              </p:ext>
            </p:extLst>
          </p:nvPr>
        </p:nvGraphicFramePr>
        <p:xfrm>
          <a:off x="282714" y="2430217"/>
          <a:ext cx="7283680" cy="64922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456736">
                  <a:extLst>
                    <a:ext uri="{9D8B030D-6E8A-4147-A177-3AD203B41FA5}">
                      <a16:colId xmlns:a16="http://schemas.microsoft.com/office/drawing/2014/main" val="490466578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490999845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1427184097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204543030"/>
                    </a:ext>
                  </a:extLst>
                </a:gridCol>
                <a:gridCol w="1456736">
                  <a:extLst>
                    <a:ext uri="{9D8B030D-6E8A-4147-A177-3AD203B41FA5}">
                      <a16:colId xmlns:a16="http://schemas.microsoft.com/office/drawing/2014/main" val="6725389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13</a:t>
                      </a:r>
                      <a:endParaRPr lang="en-US" sz="1530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bg1"/>
                          </a:solidFill>
                          <a:latin typeface="Arial Rounded MT Bold" panose="020F0704030504030204" pitchFamily="34" charset="77"/>
                        </a:rPr>
                        <a:t>December 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67564528"/>
                  </a:ext>
                </a:extLst>
              </a:tr>
              <a:tr h="20429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900" b="0" dirty="0">
                        <a:solidFill>
                          <a:srgbClr val="FF0000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bg1"/>
                        </a:solidFill>
                        <a:latin typeface="Arial Rounded MT Bold" panose="020F0704030504030204" pitchFamily="34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Arial Rounded MT Bold" panose="020F0704030504030204" pitchFamily="34" charset="77"/>
                        </a:rPr>
                        <a:t>Early Release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037344"/>
                  </a:ext>
                </a:extLst>
              </a:tr>
            </a:tbl>
          </a:graphicData>
        </a:graphic>
      </p:graphicFrame>
      <p:pic>
        <p:nvPicPr>
          <p:cNvPr id="25" name="Picture 24">
            <a:extLst>
              <a:ext uri="{FF2B5EF4-FFF2-40B4-BE49-F238E27FC236}">
                <a16:creationId xmlns:a16="http://schemas.microsoft.com/office/drawing/2014/main" id="{6163011A-B8C8-BF45-A592-B93B97915B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1303" y="9385124"/>
            <a:ext cx="1972711" cy="365760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4917548" y="9745389"/>
            <a:ext cx="38862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institution is an equal opportunity provider. </a:t>
            </a:r>
            <a:endParaRPr lang="en-US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0764" y="9738206"/>
            <a:ext cx="15450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MENU SUBJECT TO CHANGE  </a:t>
            </a:r>
          </a:p>
          <a:p>
            <a:pPr algn="ctr"/>
            <a:endParaRPr lang="en-US" sz="9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A52159-B6DC-36FC-C05D-773DDB14AA56}"/>
              </a:ext>
            </a:extLst>
          </p:cNvPr>
          <p:cNvSpPr txBox="1"/>
          <p:nvPr/>
        </p:nvSpPr>
        <p:spPr>
          <a:xfrm>
            <a:off x="201160" y="2771664"/>
            <a:ext cx="1593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/>
              <a:t>National Bagel Day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B56F898-F787-2B1A-D660-B6BF1CFAD5A1}"/>
              </a:ext>
            </a:extLst>
          </p:cNvPr>
          <p:cNvSpPr txBox="1"/>
          <p:nvPr/>
        </p:nvSpPr>
        <p:spPr>
          <a:xfrm>
            <a:off x="-26782" y="9393957"/>
            <a:ext cx="1955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CONTACT US:</a:t>
            </a:r>
          </a:p>
          <a:p>
            <a:pPr algn="ctr"/>
            <a:r>
              <a:rPr lang="en-US" sz="800" dirty="0"/>
              <a:t>Angela </a:t>
            </a:r>
            <a:r>
              <a:rPr lang="en-US" sz="800" dirty="0" err="1"/>
              <a:t>Hunsaker</a:t>
            </a:r>
            <a:endParaRPr lang="en-US" sz="800" dirty="0"/>
          </a:p>
          <a:p>
            <a:pPr algn="ctr"/>
            <a:r>
              <a:rPr lang="en-US" sz="800" dirty="0"/>
              <a:t>(360) 486-4202</a:t>
            </a:r>
          </a:p>
          <a:p>
            <a:pPr algn="ctr"/>
            <a:r>
              <a:rPr lang="en-US" sz="800" dirty="0" err="1"/>
              <a:t>Angela.Hunsaker</a:t>
            </a:r>
            <a:r>
              <a:rPr lang="en-US" sz="800" dirty="0"/>
              <a:t>@ compass-usa.com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0E8BE0-2746-215B-9B35-8B3A490A3DE4}"/>
              </a:ext>
            </a:extLst>
          </p:cNvPr>
          <p:cNvSpPr txBox="1"/>
          <p:nvPr/>
        </p:nvSpPr>
        <p:spPr>
          <a:xfrm>
            <a:off x="1891751" y="9505704"/>
            <a:ext cx="1476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dirty="0"/>
              <a:t>Dana Irwin</a:t>
            </a:r>
          </a:p>
          <a:p>
            <a:pPr algn="ctr"/>
            <a:r>
              <a:rPr lang="en-US" sz="800" dirty="0"/>
              <a:t>(253)343-2288</a:t>
            </a:r>
          </a:p>
          <a:p>
            <a:pPr algn="ctr"/>
            <a:r>
              <a:rPr lang="en-US" sz="800" dirty="0"/>
              <a:t>Dana.Irwin@compass-usa.com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699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rtwells">
      <a:dk1>
        <a:srgbClr val="1B345E"/>
      </a:dk1>
      <a:lt1>
        <a:srgbClr val="FFFFFF"/>
      </a:lt1>
      <a:dk2>
        <a:srgbClr val="1B345E"/>
      </a:dk2>
      <a:lt2>
        <a:srgbClr val="EEECE1"/>
      </a:lt2>
      <a:accent1>
        <a:srgbClr val="3A93B5"/>
      </a:accent1>
      <a:accent2>
        <a:srgbClr val="43BEAD"/>
      </a:accent2>
      <a:accent3>
        <a:srgbClr val="FFC843"/>
      </a:accent3>
      <a:accent4>
        <a:srgbClr val="EB9BAD"/>
      </a:accent4>
      <a:accent5>
        <a:srgbClr val="EB7D23"/>
      </a:accent5>
      <a:accent6>
        <a:srgbClr val="EF3741"/>
      </a:accent6>
      <a:hlink>
        <a:srgbClr val="43BEAD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_x0020_Reviewed_x0020_Date xmlns="787d9288-0bf0-4776-baeb-6f822f4583db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E3FC2098E37A45B8B7E81D81572276" ma:contentTypeVersion="2" ma:contentTypeDescription="Create a new document." ma:contentTypeScope="" ma:versionID="4fbc91598e1adb7f35e551814c79bfaf">
  <xsd:schema xmlns:xsd="http://www.w3.org/2001/XMLSchema" xmlns:xs="http://www.w3.org/2001/XMLSchema" xmlns:p="http://schemas.microsoft.com/office/2006/metadata/properties" xmlns:ns1="http://schemas.microsoft.com/sharepoint/v3" xmlns:ns2="69967df0-3986-48b8-959b-c05c940d34f2" xmlns:ns3="787d9288-0bf0-4776-baeb-6f822f4583db" targetNamespace="http://schemas.microsoft.com/office/2006/metadata/properties" ma:root="true" ma:fieldsID="9669f5be1a7a9f418a81a9b4dba91696" ns1:_="" ns2:_="" ns3:_="">
    <xsd:import namespace="http://schemas.microsoft.com/sharepoint/v3"/>
    <xsd:import namespace="69967df0-3986-48b8-959b-c05c940d34f2"/>
    <xsd:import namespace="787d9288-0bf0-4776-baeb-6f822f4583d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Last_x0020_Reviewed_x0020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967df0-3986-48b8-959b-c05c940d34f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d9288-0bf0-4776-baeb-6f822f4583db" elementFormDefault="qualified">
    <xsd:import namespace="http://schemas.microsoft.com/office/2006/documentManagement/types"/>
    <xsd:import namespace="http://schemas.microsoft.com/office/infopath/2007/PartnerControls"/>
    <xsd:element name="Last_x0020_Reviewed_x0020_Date" ma:index="11" nillable="true" ma:displayName="Last Reviewed Date" ma:format="DateOnly" ma:internalName="Last_x0020_Reviewed_x0020_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9771DA-EA44-4453-862A-B9134F62ED3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787d9288-0bf0-4776-baeb-6f822f4583db"/>
    <ds:schemaRef ds:uri="http://purl.org/dc/elements/1.1/"/>
    <ds:schemaRef ds:uri="http://schemas.microsoft.com/office/2006/metadata/properties"/>
    <ds:schemaRef ds:uri="69967df0-3986-48b8-959b-c05c940d34f2"/>
    <ds:schemaRef ds:uri="http://schemas.microsoft.com/sharepoint/v3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B5BE465-9095-44F6-934F-883E0D3E3C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A4C870-8A42-4660-8EC0-DB9A727CF7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967df0-3986-48b8-959b-c05c940d34f2"/>
    <ds:schemaRef ds:uri="787d9288-0bf0-4776-baeb-6f822f4583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8606</TotalTime>
  <Words>799</Words>
  <Application>Microsoft Office PowerPoint</Application>
  <PresentationFormat>Custom</PresentationFormat>
  <Paragraphs>497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Lato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Little, Carmen</dc:creator>
  <cp:lastModifiedBy>Irwin, Dana</cp:lastModifiedBy>
  <cp:revision>203</cp:revision>
  <cp:lastPrinted>2023-01-23T22:26:40Z</cp:lastPrinted>
  <dcterms:created xsi:type="dcterms:W3CDTF">2020-04-24T22:15:49Z</dcterms:created>
  <dcterms:modified xsi:type="dcterms:W3CDTF">2023-11-27T22:18:23Z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0x010100B9E3FC2098E37A45B8B7E81D81572276</vt:lpwstr>
  </property>
</Properties>
</file>